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5" r:id="rId3"/>
    <p:sldId id="257" r:id="rId4"/>
    <p:sldId id="258" r:id="rId5"/>
    <p:sldId id="266"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A20"/>
    <a:srgbClr val="000000"/>
    <a:srgbClr val="0575B4"/>
    <a:srgbClr val="BB1B1B"/>
    <a:srgbClr val="B96314"/>
    <a:srgbClr val="A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62904-A784-4A9A-ABC6-95A297080F16}" type="datetimeFigureOut">
              <a:rPr lang="en-US" smtClean="0"/>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597D6-45D6-4ED4-A3B4-3C951DB9DDB8}" type="slidenum">
              <a:rPr lang="en-US" smtClean="0"/>
              <a:t>‹#›</a:t>
            </a:fld>
            <a:endParaRPr lang="en-US"/>
          </a:p>
        </p:txBody>
      </p:sp>
    </p:spTree>
    <p:extLst>
      <p:ext uri="{BB962C8B-B14F-4D97-AF65-F5344CB8AC3E}">
        <p14:creationId xmlns:p14="http://schemas.microsoft.com/office/powerpoint/2010/main" val="120617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8597D6-45D6-4ED4-A3B4-3C951DB9DDB8}" type="slidenum">
              <a:rPr lang="en-US" smtClean="0"/>
              <a:t>3</a:t>
            </a:fld>
            <a:endParaRPr lang="en-US"/>
          </a:p>
        </p:txBody>
      </p:sp>
    </p:spTree>
    <p:extLst>
      <p:ext uri="{BB962C8B-B14F-4D97-AF65-F5344CB8AC3E}">
        <p14:creationId xmlns:p14="http://schemas.microsoft.com/office/powerpoint/2010/main" val="412727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2098EE-8FF5-472B-9263-26D187A68669}"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E63E54DD-7504-41CB-9931-1F18D7F30FFD}"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098EE-8FF5-472B-9263-26D187A68669}"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54DD-7504-41CB-9931-1F18D7F30FF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098EE-8FF5-472B-9263-26D187A68669}"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54DD-7504-41CB-9931-1F18D7F30FF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2098EE-8FF5-472B-9263-26D187A68669}" type="datetimeFigureOut">
              <a:rPr lang="en-US" smtClean="0"/>
              <a:t>10/21/2013</a:t>
            </a:fld>
            <a:endParaRPr lang="en-US"/>
          </a:p>
        </p:txBody>
      </p:sp>
      <p:sp>
        <p:nvSpPr>
          <p:cNvPr id="10" name="Slide Number Placeholder 9"/>
          <p:cNvSpPr>
            <a:spLocks noGrp="1"/>
          </p:cNvSpPr>
          <p:nvPr>
            <p:ph type="sldNum" sz="quarter" idx="11"/>
          </p:nvPr>
        </p:nvSpPr>
        <p:spPr/>
        <p:txBody>
          <a:bodyPr/>
          <a:lstStyle/>
          <a:p>
            <a:fld id="{E63E54DD-7504-41CB-9931-1F18D7F30FFD}"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6E2098EE-8FF5-472B-9263-26D187A68669}" type="datetimeFigureOut">
              <a:rPr lang="en-US" smtClean="0"/>
              <a:t>10/21/2013</a:t>
            </a:fld>
            <a:endParaRPr lang="en-US"/>
          </a:p>
        </p:txBody>
      </p:sp>
      <p:sp>
        <p:nvSpPr>
          <p:cNvPr id="20" name="Slide Number Placeholder 19"/>
          <p:cNvSpPr>
            <a:spLocks noGrp="1"/>
          </p:cNvSpPr>
          <p:nvPr>
            <p:ph type="sldNum" sz="quarter" idx="11"/>
          </p:nvPr>
        </p:nvSpPr>
        <p:spPr/>
        <p:txBody>
          <a:bodyPr/>
          <a:lstStyle/>
          <a:p>
            <a:fld id="{E63E54DD-7504-41CB-9931-1F18D7F30FFD}"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E2098EE-8FF5-472B-9263-26D187A68669}"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E54DD-7504-41CB-9931-1F18D7F30FFD}"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E2098EE-8FF5-472B-9263-26D187A68669}"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E54DD-7504-41CB-9931-1F18D7F30FFD}"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2098EE-8FF5-472B-9263-26D187A68669}"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E54DD-7504-41CB-9931-1F18D7F30FF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2098EE-8FF5-472B-9263-26D187A68669}" type="datetimeFigureOut">
              <a:rPr lang="en-US" smtClean="0"/>
              <a:t>10/21/2013</a:t>
            </a:fld>
            <a:endParaRPr lang="en-US"/>
          </a:p>
        </p:txBody>
      </p:sp>
      <p:sp>
        <p:nvSpPr>
          <p:cNvPr id="6" name="Slide Number Placeholder 5"/>
          <p:cNvSpPr>
            <a:spLocks noGrp="1"/>
          </p:cNvSpPr>
          <p:nvPr>
            <p:ph type="sldNum" sz="quarter" idx="11"/>
          </p:nvPr>
        </p:nvSpPr>
        <p:spPr/>
        <p:txBody>
          <a:bodyPr/>
          <a:lstStyle/>
          <a:p>
            <a:fld id="{E63E54DD-7504-41CB-9931-1F18D7F30FF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6E2098EE-8FF5-472B-9263-26D187A68669}" type="datetimeFigureOut">
              <a:rPr lang="en-US" smtClean="0"/>
              <a:t>10/21/2013</a:t>
            </a:fld>
            <a:endParaRPr lang="en-US"/>
          </a:p>
        </p:txBody>
      </p:sp>
      <p:sp>
        <p:nvSpPr>
          <p:cNvPr id="10" name="Slide Number Placeholder 9"/>
          <p:cNvSpPr>
            <a:spLocks noGrp="1"/>
          </p:cNvSpPr>
          <p:nvPr>
            <p:ph type="sldNum" sz="quarter" idx="15"/>
          </p:nvPr>
        </p:nvSpPr>
        <p:spPr/>
        <p:txBody>
          <a:bodyPr/>
          <a:lstStyle/>
          <a:p>
            <a:fld id="{E63E54DD-7504-41CB-9931-1F18D7F30FF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098EE-8FF5-472B-9263-26D187A68669}"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E54DD-7504-41CB-9931-1F18D7F30FFD}"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E63E54DD-7504-41CB-9931-1F18D7F30FFD}"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6E2098EE-8FF5-472B-9263-26D187A68669}" type="datetimeFigureOut">
              <a:rPr lang="en-US" smtClean="0"/>
              <a:t>10/21/2013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895" y="2362200"/>
            <a:ext cx="5110369" cy="20511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Tree>
    <p:extLst>
      <p:ext uri="{BB962C8B-B14F-4D97-AF65-F5344CB8AC3E}">
        <p14:creationId xmlns:p14="http://schemas.microsoft.com/office/powerpoint/2010/main" val="238108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TextBox 8"/>
          <p:cNvSpPr txBox="1"/>
          <p:nvPr/>
        </p:nvSpPr>
        <p:spPr>
          <a:xfrm>
            <a:off x="472440" y="609600"/>
            <a:ext cx="798576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orbel" panose="020B0503020204020204" pitchFamily="34" charset="0"/>
              </a:rPr>
              <a:t>What is the cost?</a:t>
            </a:r>
            <a:endParaRPr lang="en-US" sz="4000" b="1" dirty="0">
              <a:effectLst>
                <a:outerShdw blurRad="38100" dist="38100" dir="2700000" algn="tl">
                  <a:srgbClr val="000000">
                    <a:alpha val="43137"/>
                  </a:srgbClr>
                </a:outerShdw>
              </a:effectLst>
              <a:latin typeface="Corbel" panose="020B0503020204020204" pitchFamily="34" charset="0"/>
            </a:endParaRPr>
          </a:p>
        </p:txBody>
      </p:sp>
      <p:sp>
        <p:nvSpPr>
          <p:cNvPr id="10" name="TextBox 9"/>
          <p:cNvSpPr txBox="1"/>
          <p:nvPr/>
        </p:nvSpPr>
        <p:spPr>
          <a:xfrm>
            <a:off x="472440" y="1600200"/>
            <a:ext cx="8442960" cy="3970318"/>
          </a:xfrm>
          <a:prstGeom prst="rect">
            <a:avLst/>
          </a:prstGeom>
          <a:noFill/>
        </p:spPr>
        <p:txBody>
          <a:bodyPr wrap="square" rtlCol="0">
            <a:spAutoFit/>
          </a:bodyPr>
          <a:lstStyle/>
          <a:p>
            <a:pPr marL="342900" lvl="0" indent="-342900">
              <a:buFont typeface="Arial" panose="020B0604020202020204" pitchFamily="34" charset="0"/>
              <a:buChar char="•"/>
            </a:pPr>
            <a:r>
              <a:rPr lang="en-US" sz="2800" b="1" dirty="0" smtClean="0">
                <a:latin typeface="Corbel" panose="020B0503020204020204" pitchFamily="34" charset="0"/>
              </a:rPr>
              <a:t>On the Reputation Impression website you will see our regular pricing is as follows:</a:t>
            </a:r>
          </a:p>
          <a:p>
            <a:pPr marL="800100" lvl="1" indent="-342900">
              <a:buFont typeface="Arial" panose="020B0604020202020204" pitchFamily="34" charset="0"/>
              <a:buChar char="•"/>
            </a:pPr>
            <a:r>
              <a:rPr lang="en-US" sz="2800" b="1" dirty="0" smtClean="0">
                <a:solidFill>
                  <a:srgbClr val="FF0000"/>
                </a:solidFill>
                <a:latin typeface="Corbel" panose="020B0503020204020204" pitchFamily="34" charset="0"/>
              </a:rPr>
              <a:t>Premier - $399 per month + $99 set up fee </a:t>
            </a:r>
            <a:r>
              <a:rPr lang="en-US" sz="1200" b="1" dirty="0" smtClean="0">
                <a:solidFill>
                  <a:srgbClr val="FF0000"/>
                </a:solidFill>
                <a:latin typeface="Corbel" panose="020B0503020204020204" pitchFamily="34" charset="0"/>
              </a:rPr>
              <a:t>(onetime)</a:t>
            </a:r>
          </a:p>
          <a:p>
            <a:pPr marL="800100" lvl="1" indent="-342900">
              <a:buFont typeface="Arial" panose="020B0604020202020204" pitchFamily="34" charset="0"/>
              <a:buChar char="•"/>
            </a:pPr>
            <a:r>
              <a:rPr lang="en-US" sz="2800" b="1" dirty="0" smtClean="0">
                <a:solidFill>
                  <a:srgbClr val="FF0000"/>
                </a:solidFill>
                <a:latin typeface="Corbel" panose="020B0503020204020204" pitchFamily="34" charset="0"/>
              </a:rPr>
              <a:t>Executive - $599 per month + $99 set up fee </a:t>
            </a:r>
            <a:r>
              <a:rPr lang="en-US" sz="1200" b="1" dirty="0" smtClean="0">
                <a:solidFill>
                  <a:srgbClr val="FF0000"/>
                </a:solidFill>
                <a:latin typeface="Corbel" panose="020B0503020204020204" pitchFamily="34" charset="0"/>
              </a:rPr>
              <a:t>(onetime)</a:t>
            </a:r>
            <a:endParaRPr lang="en-US" sz="1200" b="1" dirty="0" smtClean="0">
              <a:solidFill>
                <a:srgbClr val="FF0000"/>
              </a:solidFill>
              <a:latin typeface="Corbel" panose="020B0503020204020204" pitchFamily="34" charset="0"/>
            </a:endParaRPr>
          </a:p>
          <a:p>
            <a:pPr marL="342900" lvl="0" indent="-342900">
              <a:buFont typeface="Arial" panose="020B0604020202020204" pitchFamily="34" charset="0"/>
              <a:buChar char="•"/>
            </a:pPr>
            <a:endParaRPr lang="en-US" sz="2800" b="1" dirty="0">
              <a:latin typeface="Corbel" panose="020B0503020204020204" pitchFamily="34" charset="0"/>
            </a:endParaRPr>
          </a:p>
          <a:p>
            <a:pPr marL="342900" lvl="0" indent="-342900">
              <a:buFont typeface="Arial" panose="020B0604020202020204" pitchFamily="34" charset="0"/>
              <a:buChar char="•"/>
            </a:pPr>
            <a:r>
              <a:rPr lang="en-US" sz="2800" b="1" dirty="0" smtClean="0">
                <a:latin typeface="Corbel" panose="020B0503020204020204" pitchFamily="34" charset="0"/>
              </a:rPr>
              <a:t>We </a:t>
            </a:r>
            <a:r>
              <a:rPr lang="en-US" sz="2800" b="1" dirty="0">
                <a:latin typeface="Corbel" panose="020B0503020204020204" pitchFamily="34" charset="0"/>
              </a:rPr>
              <a:t>are exclusively offering locations associated with Stevens Worldwide Van Lines the price </a:t>
            </a:r>
            <a:r>
              <a:rPr lang="en-US" sz="2800" b="1" dirty="0" smtClean="0">
                <a:latin typeface="Corbel" panose="020B0503020204020204" pitchFamily="34" charset="0"/>
              </a:rPr>
              <a:t>point:</a:t>
            </a:r>
          </a:p>
          <a:p>
            <a:pPr marL="800100" lvl="1" indent="-342900">
              <a:buFont typeface="Arial" panose="020B0604020202020204" pitchFamily="34" charset="0"/>
              <a:buChar char="•"/>
            </a:pPr>
            <a:r>
              <a:rPr lang="en-US" sz="2800" b="1" dirty="0" smtClean="0">
                <a:solidFill>
                  <a:srgbClr val="238A20"/>
                </a:solidFill>
                <a:latin typeface="Corbel" panose="020B0503020204020204" pitchFamily="34" charset="0"/>
              </a:rPr>
              <a:t>Premier - $249 per month + no set up fee</a:t>
            </a:r>
          </a:p>
          <a:p>
            <a:pPr marL="800100" lvl="1" indent="-342900">
              <a:buFont typeface="Arial" panose="020B0604020202020204" pitchFamily="34" charset="0"/>
              <a:buChar char="•"/>
            </a:pPr>
            <a:r>
              <a:rPr lang="en-US" sz="2800" b="1" dirty="0" smtClean="0">
                <a:solidFill>
                  <a:srgbClr val="238A20"/>
                </a:solidFill>
                <a:latin typeface="Corbel" panose="020B0503020204020204" pitchFamily="34" charset="0"/>
              </a:rPr>
              <a:t>Executive - $348 per month + no set up fee</a:t>
            </a:r>
          </a:p>
        </p:txBody>
      </p:sp>
    </p:spTree>
    <p:extLst>
      <p:ext uri="{BB962C8B-B14F-4D97-AF65-F5344CB8AC3E}">
        <p14:creationId xmlns:p14="http://schemas.microsoft.com/office/powerpoint/2010/main" val="301442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72440" y="2819400"/>
            <a:ext cx="7985760" cy="1323439"/>
          </a:xfrm>
          <a:prstGeom prst="rect">
            <a:avLst/>
          </a:prstGeom>
          <a:noFill/>
        </p:spPr>
        <p:txBody>
          <a:bodyPr wrap="square" rtlCol="0">
            <a:spAutoFit/>
          </a:bodyPr>
          <a:lstStyle/>
          <a:p>
            <a:pPr algn="ctr"/>
            <a:r>
              <a:rPr lang="en-US" sz="8000" b="1" dirty="0" smtClean="0">
                <a:effectLst>
                  <a:outerShdw blurRad="38100" dist="38100" dir="2700000" algn="tl">
                    <a:srgbClr val="000000">
                      <a:alpha val="43137"/>
                    </a:srgbClr>
                  </a:outerShdw>
                </a:effectLst>
                <a:latin typeface="Corbel" panose="020B0503020204020204" pitchFamily="34" charset="0"/>
              </a:rPr>
              <a:t>For Example…</a:t>
            </a:r>
            <a:endParaRPr lang="en-US" sz="8000" b="1"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55217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5" name="TextBox 4"/>
          <p:cNvSpPr txBox="1"/>
          <p:nvPr/>
        </p:nvSpPr>
        <p:spPr>
          <a:xfrm>
            <a:off x="472440" y="609600"/>
            <a:ext cx="798576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orbel" panose="020B0503020204020204" pitchFamily="34" charset="0"/>
              </a:rPr>
              <a:t>Company Overview</a:t>
            </a:r>
            <a:endParaRPr lang="en-US" sz="4000" b="1" dirty="0">
              <a:effectLst>
                <a:outerShdw blurRad="38100" dist="38100" dir="2700000" algn="tl">
                  <a:srgbClr val="000000">
                    <a:alpha val="43137"/>
                  </a:srgbClr>
                </a:outerShdw>
              </a:effectLst>
              <a:latin typeface="Corbel" panose="020B0503020204020204" pitchFamily="34" charset="0"/>
            </a:endParaRPr>
          </a:p>
        </p:txBody>
      </p:sp>
      <p:sp>
        <p:nvSpPr>
          <p:cNvPr id="6" name="TextBox 5"/>
          <p:cNvSpPr txBox="1"/>
          <p:nvPr/>
        </p:nvSpPr>
        <p:spPr>
          <a:xfrm>
            <a:off x="609600" y="1447800"/>
            <a:ext cx="8001000" cy="1323439"/>
          </a:xfrm>
          <a:prstGeom prst="rect">
            <a:avLst/>
          </a:prstGeom>
          <a:noFill/>
        </p:spPr>
        <p:txBody>
          <a:bodyPr wrap="square" rtlCol="0">
            <a:spAutoFit/>
          </a:bodyPr>
          <a:lstStyle/>
          <a:p>
            <a:pPr lvl="0"/>
            <a:r>
              <a:rPr lang="en-US" sz="2000" b="1" dirty="0">
                <a:latin typeface="Corbel" panose="020B0503020204020204" pitchFamily="34" charset="0"/>
              </a:rPr>
              <a:t>Reputation Impression strives to be your all in one solution for Reputation Management Services. The company was started in 2010, based in San Diego, CA. Our knowledgeable staff is trained to help you optimize your online presence.</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539682" y="2771239"/>
            <a:ext cx="3841115" cy="2880360"/>
          </a:xfrm>
          <a:prstGeom prst="rect">
            <a:avLst/>
          </a:prstGeom>
        </p:spPr>
      </p:pic>
      <p:sp>
        <p:nvSpPr>
          <p:cNvPr id="8" name="TextBox 7"/>
          <p:cNvSpPr txBox="1"/>
          <p:nvPr/>
        </p:nvSpPr>
        <p:spPr>
          <a:xfrm>
            <a:off x="571500" y="5687159"/>
            <a:ext cx="8001000" cy="707886"/>
          </a:xfrm>
          <a:prstGeom prst="rect">
            <a:avLst/>
          </a:prstGeom>
          <a:noFill/>
        </p:spPr>
        <p:txBody>
          <a:bodyPr wrap="square" rtlCol="0">
            <a:spAutoFit/>
          </a:bodyPr>
          <a:lstStyle/>
          <a:p>
            <a:pPr lvl="0"/>
            <a:r>
              <a:rPr lang="en-US" sz="2000" b="1" dirty="0" smtClean="0">
                <a:latin typeface="Corbel" panose="020B0503020204020204" pitchFamily="34" charset="0"/>
              </a:rPr>
              <a:t>Reputation Impression is a family owned business and is a proud member of the San Diego Community.</a:t>
            </a:r>
            <a:endParaRPr lang="en-US" sz="2000" b="1" dirty="0">
              <a:latin typeface="Corbel" panose="020B0503020204020204" pitchFamily="34" charset="0"/>
            </a:endParaRPr>
          </a:p>
        </p:txBody>
      </p:sp>
    </p:spTree>
    <p:extLst>
      <p:ext uri="{BB962C8B-B14F-4D97-AF65-F5344CB8AC3E}">
        <p14:creationId xmlns:p14="http://schemas.microsoft.com/office/powerpoint/2010/main" val="39039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472440" y="609600"/>
            <a:ext cx="798576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orbel" panose="020B0503020204020204" pitchFamily="34" charset="0"/>
              </a:rPr>
              <a:t>What is Reputation Management?</a:t>
            </a:r>
            <a:endParaRPr lang="en-US" sz="4000" b="1" dirty="0">
              <a:effectLst>
                <a:outerShdw blurRad="38100" dist="38100" dir="2700000" algn="tl">
                  <a:srgbClr val="000000">
                    <a:alpha val="43137"/>
                  </a:srgbClr>
                </a:outerShdw>
              </a:effectLst>
              <a:latin typeface="Corbel" panose="020B0503020204020204" pitchFamily="34" charset="0"/>
            </a:endParaRPr>
          </a:p>
        </p:txBody>
      </p:sp>
      <p:sp>
        <p:nvSpPr>
          <p:cNvPr id="13" name="TextBox 12"/>
          <p:cNvSpPr txBox="1"/>
          <p:nvPr/>
        </p:nvSpPr>
        <p:spPr>
          <a:xfrm>
            <a:off x="609600" y="1828800"/>
            <a:ext cx="8001000" cy="4108817"/>
          </a:xfrm>
          <a:prstGeom prst="rect">
            <a:avLst/>
          </a:prstGeom>
          <a:noFill/>
        </p:spPr>
        <p:txBody>
          <a:bodyPr wrap="square" rtlCol="0">
            <a:spAutoFit/>
          </a:bodyPr>
          <a:lstStyle/>
          <a:p>
            <a:pPr lvl="0"/>
            <a:r>
              <a:rPr lang="en" sz="2500" b="1" dirty="0" smtClean="0">
                <a:solidFill>
                  <a:srgbClr val="434343"/>
                </a:solidFill>
                <a:latin typeface="Corbel" panose="020B0503020204020204" pitchFamily="34" charset="0"/>
                <a:ea typeface="Ubuntu"/>
                <a:cs typeface="Ubuntu"/>
                <a:sym typeface="Ubuntu"/>
              </a:rPr>
              <a:t>Reputation Management is the service that allows you to take control of your online presence including:</a:t>
            </a:r>
          </a:p>
          <a:p>
            <a:pPr lvl="0"/>
            <a:endParaRPr lang="en" sz="2500" b="1" dirty="0" smtClean="0">
              <a:solidFill>
                <a:srgbClr val="434343"/>
              </a:solidFill>
              <a:latin typeface="Corbel" panose="020B0503020204020204" pitchFamily="34" charset="0"/>
              <a:ea typeface="Ubuntu"/>
              <a:cs typeface="Ubuntu"/>
              <a:sym typeface="Ubuntu"/>
            </a:endParaRPr>
          </a:p>
          <a:p>
            <a:pPr marL="914400" lvl="0" indent="-419100">
              <a:spcBef>
                <a:spcPts val="1200"/>
              </a:spcBef>
              <a:buClr>
                <a:srgbClr val="434343"/>
              </a:buClr>
              <a:buSzPct val="166666"/>
              <a:buFont typeface="Arial"/>
              <a:buChar char="•"/>
            </a:pPr>
            <a:r>
              <a:rPr lang="en" sz="3200" b="1" dirty="0" smtClean="0">
                <a:solidFill>
                  <a:srgbClr val="238A20"/>
                </a:solidFill>
                <a:latin typeface="Corbel" panose="020B0503020204020204" pitchFamily="34" charset="0"/>
                <a:ea typeface="Ubuntu"/>
                <a:cs typeface="Ubuntu"/>
                <a:sym typeface="Ubuntu"/>
              </a:rPr>
              <a:t>Local Optimization</a:t>
            </a:r>
            <a:endParaRPr lang="en" sz="3200" b="1" dirty="0" smtClean="0">
              <a:solidFill>
                <a:srgbClr val="434343"/>
              </a:solidFill>
              <a:latin typeface="Corbel" panose="020B0503020204020204" pitchFamily="34" charset="0"/>
              <a:ea typeface="Ubuntu"/>
              <a:cs typeface="Ubuntu"/>
              <a:sym typeface="Ubuntu"/>
            </a:endParaRPr>
          </a:p>
          <a:p>
            <a:pPr marL="914400" lvl="0" indent="-419100">
              <a:spcBef>
                <a:spcPts val="1200"/>
              </a:spcBef>
              <a:buClr>
                <a:srgbClr val="434343"/>
              </a:buClr>
              <a:buSzPct val="166666"/>
              <a:buFont typeface="Arial"/>
              <a:buChar char="•"/>
            </a:pPr>
            <a:r>
              <a:rPr lang="en" sz="3200" b="1" dirty="0" smtClean="0">
                <a:solidFill>
                  <a:srgbClr val="B96314"/>
                </a:solidFill>
                <a:latin typeface="Corbel" panose="020B0503020204020204" pitchFamily="34" charset="0"/>
                <a:ea typeface="Ubuntu"/>
                <a:cs typeface="Ubuntu"/>
                <a:sym typeface="Ubuntu"/>
              </a:rPr>
              <a:t>Reviews &amp; Ratings</a:t>
            </a:r>
            <a:endParaRPr lang="en" sz="3200" b="1" dirty="0" smtClean="0">
              <a:solidFill>
                <a:srgbClr val="434343"/>
              </a:solidFill>
              <a:latin typeface="Corbel" panose="020B0503020204020204" pitchFamily="34" charset="0"/>
              <a:ea typeface="Ubuntu"/>
              <a:cs typeface="Ubuntu"/>
              <a:sym typeface="Ubuntu"/>
            </a:endParaRPr>
          </a:p>
          <a:p>
            <a:pPr marL="914400" lvl="0" indent="-419100">
              <a:spcBef>
                <a:spcPts val="1200"/>
              </a:spcBef>
              <a:buClr>
                <a:srgbClr val="434343"/>
              </a:buClr>
              <a:buSzPct val="166666"/>
              <a:buFont typeface="Arial"/>
              <a:buChar char="•"/>
            </a:pPr>
            <a:r>
              <a:rPr lang="en" sz="3200" b="1" dirty="0" smtClean="0">
                <a:solidFill>
                  <a:srgbClr val="BB1B1B"/>
                </a:solidFill>
                <a:latin typeface="Corbel" panose="020B0503020204020204" pitchFamily="34" charset="0"/>
                <a:ea typeface="Ubuntu"/>
                <a:cs typeface="Ubuntu"/>
                <a:sym typeface="Ubuntu"/>
              </a:rPr>
              <a:t>Negative Removal	</a:t>
            </a:r>
          </a:p>
          <a:p>
            <a:pPr marL="914400" lvl="0" indent="-419100">
              <a:spcBef>
                <a:spcPts val="1200"/>
              </a:spcBef>
              <a:buClr>
                <a:srgbClr val="434343"/>
              </a:buClr>
              <a:buSzPct val="166666"/>
              <a:buFont typeface="Arial"/>
              <a:buChar char="•"/>
            </a:pPr>
            <a:r>
              <a:rPr lang="en" sz="3200" b="1" dirty="0" smtClean="0">
                <a:solidFill>
                  <a:srgbClr val="0575B4"/>
                </a:solidFill>
                <a:latin typeface="Corbel" panose="020B0503020204020204" pitchFamily="34" charset="0"/>
                <a:ea typeface="Ubuntu"/>
                <a:cs typeface="Ubuntu"/>
                <a:sym typeface="Ubuntu"/>
              </a:rPr>
              <a:t>Social Media</a:t>
            </a:r>
            <a:r>
              <a:rPr lang="en" sz="2800" b="1" dirty="0" smtClean="0">
                <a:solidFill>
                  <a:srgbClr val="0575B4"/>
                </a:solidFill>
                <a:latin typeface="Corbel" panose="020B0503020204020204" pitchFamily="34" charset="0"/>
                <a:ea typeface="Ubuntu"/>
                <a:cs typeface="Ubuntu"/>
                <a:sym typeface="Ubuntu"/>
              </a:rPr>
              <a:t>	</a:t>
            </a:r>
          </a:p>
          <a:p>
            <a:endParaRPr lang="en-US" dirty="0"/>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00800"/>
            <a:ext cx="9144000" cy="457200"/>
          </a:xfrm>
        </p:spPr>
      </p:pic>
    </p:spTree>
    <p:extLst>
      <p:ext uri="{BB962C8B-B14F-4D97-AF65-F5344CB8AC3E}">
        <p14:creationId xmlns:p14="http://schemas.microsoft.com/office/powerpoint/2010/main" val="16995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p:spPr>
      </p:pic>
      <p:sp>
        <p:nvSpPr>
          <p:cNvPr id="4" name="TextBox 3"/>
          <p:cNvSpPr txBox="1"/>
          <p:nvPr/>
        </p:nvSpPr>
        <p:spPr>
          <a:xfrm>
            <a:off x="472440" y="609600"/>
            <a:ext cx="7985760" cy="707886"/>
          </a:xfrm>
          <a:prstGeom prst="rect">
            <a:avLst/>
          </a:prstGeom>
          <a:noFill/>
        </p:spPr>
        <p:txBody>
          <a:bodyPr wrap="square" rtlCol="0">
            <a:spAutoFit/>
          </a:bodyPr>
          <a:lstStyle/>
          <a:p>
            <a:r>
              <a:rPr lang="en-US" sz="4000" b="1" dirty="0" smtClean="0">
                <a:solidFill>
                  <a:srgbClr val="238A20"/>
                </a:solidFill>
                <a:effectLst>
                  <a:outerShdw blurRad="38100" dist="38100" dir="2700000" algn="tl">
                    <a:srgbClr val="000000">
                      <a:alpha val="43137"/>
                    </a:srgbClr>
                  </a:outerShdw>
                </a:effectLst>
                <a:latin typeface="Corbel" panose="020B0503020204020204" pitchFamily="34" charset="0"/>
              </a:rPr>
              <a:t>Local Optimization</a:t>
            </a:r>
            <a:endParaRPr lang="en-US" sz="4000" b="1" dirty="0">
              <a:solidFill>
                <a:srgbClr val="238A20"/>
              </a:solidFill>
              <a:effectLst>
                <a:outerShdw blurRad="38100" dist="38100" dir="2700000" algn="tl">
                  <a:srgbClr val="000000">
                    <a:alpha val="43137"/>
                  </a:srgbClr>
                </a:outerShdw>
              </a:effectLst>
              <a:latin typeface="Corbel" panose="020B0503020204020204" pitchFamily="34" charset="0"/>
            </a:endParaRPr>
          </a:p>
        </p:txBody>
      </p:sp>
      <p:sp>
        <p:nvSpPr>
          <p:cNvPr id="6" name="TextBox 5"/>
          <p:cNvSpPr txBox="1"/>
          <p:nvPr/>
        </p:nvSpPr>
        <p:spPr>
          <a:xfrm>
            <a:off x="472440" y="1600200"/>
            <a:ext cx="8061960" cy="3447098"/>
          </a:xfrm>
          <a:prstGeom prst="rect">
            <a:avLst/>
          </a:prstGeom>
          <a:noFill/>
        </p:spPr>
        <p:txBody>
          <a:bodyPr wrap="square" rtlCol="0">
            <a:spAutoFit/>
          </a:bodyPr>
          <a:lstStyle/>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Also known as Local Search Optimization, Local Optimization is when we help your business show up on the first page in your local area. </a:t>
            </a:r>
          </a:p>
          <a:p>
            <a:pPr lvl="0"/>
            <a:endParaRPr lang="en" sz="2500" b="1" dirty="0">
              <a:solidFill>
                <a:srgbClr val="434343"/>
              </a:solidFill>
              <a:latin typeface="Corbel" panose="020B0503020204020204" pitchFamily="34" charset="0"/>
              <a:ea typeface="Ubuntu"/>
              <a:cs typeface="Ubuntu"/>
              <a:sym typeface="Ubuntu"/>
            </a:endParaRPr>
          </a:p>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We do this by updating your review directory sites such as Google, Yahoo &amp; Yelp to include targeted keywords &amp; categories, descriptions, photos, hours of operation and other business information.</a:t>
            </a:r>
          </a:p>
          <a:p>
            <a:endParaRPr lang="en-US" dirty="0"/>
          </a:p>
        </p:txBody>
      </p:sp>
    </p:spTree>
    <p:extLst>
      <p:ext uri="{BB962C8B-B14F-4D97-AF65-F5344CB8AC3E}">
        <p14:creationId xmlns:p14="http://schemas.microsoft.com/office/powerpoint/2010/main" val="3656029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960137" y="685800"/>
            <a:ext cx="2819400" cy="3170099"/>
          </a:xfrm>
          <a:prstGeom prst="rect">
            <a:avLst/>
          </a:prstGeom>
          <a:noFill/>
        </p:spPr>
        <p:txBody>
          <a:bodyPr wrap="square" rtlCol="0">
            <a:spAutoFit/>
          </a:bodyPr>
          <a:lstStyle/>
          <a:p>
            <a:pPr lvl="0"/>
            <a:r>
              <a:rPr lang="en-US" sz="2000" b="1" dirty="0">
                <a:latin typeface="Corbel" panose="020B0503020204020204" pitchFamily="34" charset="0"/>
              </a:rPr>
              <a:t>From doing a quick Google Search of the Stevens Worldwide Van Lines locations, the major trend we noticed was that most of the Google Listings for Stevens were unclaimed and not optimized. </a:t>
            </a:r>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502" y="380998"/>
            <a:ext cx="4370098" cy="5831669"/>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4311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440" y="609600"/>
            <a:ext cx="7985760" cy="707886"/>
          </a:xfrm>
          <a:prstGeom prst="rect">
            <a:avLst/>
          </a:prstGeom>
          <a:noFill/>
        </p:spPr>
        <p:txBody>
          <a:bodyPr wrap="square" rtlCol="0">
            <a:spAutoFit/>
          </a:bodyPr>
          <a:lstStyle/>
          <a:p>
            <a:r>
              <a:rPr lang="en-US" sz="4000" b="1" dirty="0" smtClean="0">
                <a:solidFill>
                  <a:srgbClr val="238A20"/>
                </a:solidFill>
                <a:effectLst>
                  <a:outerShdw blurRad="38100" dist="38100" dir="2700000" algn="tl">
                    <a:srgbClr val="000000">
                      <a:alpha val="43137"/>
                    </a:srgbClr>
                  </a:outerShdw>
                </a:effectLst>
                <a:latin typeface="Corbel" panose="020B0503020204020204" pitchFamily="34" charset="0"/>
              </a:rPr>
              <a:t>Local Optimization</a:t>
            </a:r>
            <a:endParaRPr lang="en-US" sz="4000" b="1" dirty="0">
              <a:solidFill>
                <a:srgbClr val="238A20"/>
              </a:solidFill>
              <a:effectLst>
                <a:outerShdw blurRad="38100" dist="38100" dir="2700000" algn="tl">
                  <a:srgbClr val="000000">
                    <a:alpha val="43137"/>
                  </a:srgbClr>
                </a:outerShdw>
              </a:effectLst>
              <a:latin typeface="Corbel" panose="020B0503020204020204" pitchFamily="34" charset="0"/>
            </a:endParaRPr>
          </a:p>
        </p:txBody>
      </p:sp>
      <p:sp>
        <p:nvSpPr>
          <p:cNvPr id="5" name="TextBox 4"/>
          <p:cNvSpPr txBox="1"/>
          <p:nvPr/>
        </p:nvSpPr>
        <p:spPr>
          <a:xfrm>
            <a:off x="609600" y="1828800"/>
            <a:ext cx="4343400" cy="2862322"/>
          </a:xfrm>
          <a:prstGeom prst="rect">
            <a:avLst/>
          </a:prstGeom>
          <a:noFill/>
        </p:spPr>
        <p:txBody>
          <a:bodyPr wrap="square" rtlCol="0">
            <a:spAutoFit/>
          </a:bodyPr>
          <a:lstStyle/>
          <a:p>
            <a:pPr lvl="0"/>
            <a:r>
              <a:rPr lang="en" sz="3000" b="1" dirty="0" smtClean="0">
                <a:solidFill>
                  <a:srgbClr val="434343"/>
                </a:solidFill>
                <a:latin typeface="Corbel" panose="020B0503020204020204" pitchFamily="34" charset="0"/>
                <a:ea typeface="Ubuntu"/>
                <a:cs typeface="Ubuntu"/>
                <a:sym typeface="Ubuntu"/>
              </a:rPr>
              <a:t>97% </a:t>
            </a:r>
            <a:r>
              <a:rPr lang="en" sz="2500" b="1" dirty="0" smtClean="0">
                <a:solidFill>
                  <a:srgbClr val="434343"/>
                </a:solidFill>
                <a:latin typeface="Corbel" panose="020B0503020204020204" pitchFamily="34" charset="0"/>
                <a:ea typeface="Ubuntu"/>
                <a:cs typeface="Ubuntu"/>
                <a:sym typeface="Ubuntu"/>
              </a:rPr>
              <a:t>of internet users look for local services online</a:t>
            </a:r>
            <a:endParaRPr lang="en-US" dirty="0">
              <a:sym typeface="Ubuntu"/>
            </a:endParaRPr>
          </a:p>
          <a:p>
            <a:pPr lvl="0"/>
            <a:endParaRPr lang="en-US" sz="2500" b="1" dirty="0" smtClean="0">
              <a:solidFill>
                <a:srgbClr val="434343"/>
              </a:solidFill>
              <a:latin typeface="Corbel" panose="020B0503020204020204" pitchFamily="34" charset="0"/>
              <a:ea typeface="Ubuntu"/>
              <a:cs typeface="Ubuntu"/>
              <a:sym typeface="Ubuntu"/>
            </a:endParaRPr>
          </a:p>
          <a:p>
            <a:pPr lvl="0"/>
            <a:endParaRPr lang="en-US" sz="2500" b="1" dirty="0" smtClean="0">
              <a:solidFill>
                <a:srgbClr val="434343"/>
              </a:solidFill>
              <a:latin typeface="Corbel" panose="020B0503020204020204" pitchFamily="34" charset="0"/>
              <a:ea typeface="Ubuntu"/>
              <a:cs typeface="Ubuntu"/>
              <a:sym typeface="Ubuntu"/>
            </a:endParaRPr>
          </a:p>
          <a:p>
            <a:pPr lvl="0"/>
            <a:r>
              <a:rPr lang="en-US" sz="2500" b="1" dirty="0" smtClean="0">
                <a:solidFill>
                  <a:srgbClr val="434343"/>
                </a:solidFill>
                <a:latin typeface="Corbel" panose="020B0503020204020204" pitchFamily="34" charset="0"/>
                <a:ea typeface="Ubuntu"/>
                <a:cs typeface="Ubuntu"/>
                <a:sym typeface="Ubuntu"/>
              </a:rPr>
              <a:t>Businesses on the 1</a:t>
            </a:r>
            <a:r>
              <a:rPr lang="en-US" sz="2500" b="1" baseline="30000" dirty="0" smtClean="0">
                <a:solidFill>
                  <a:srgbClr val="434343"/>
                </a:solidFill>
                <a:latin typeface="Corbel" panose="020B0503020204020204" pitchFamily="34" charset="0"/>
                <a:ea typeface="Ubuntu"/>
                <a:cs typeface="Ubuntu"/>
                <a:sym typeface="Ubuntu"/>
              </a:rPr>
              <a:t>st</a:t>
            </a:r>
            <a:r>
              <a:rPr lang="en-US" sz="2500" b="1" dirty="0" smtClean="0">
                <a:solidFill>
                  <a:srgbClr val="434343"/>
                </a:solidFill>
                <a:latin typeface="Corbel" panose="020B0503020204020204" pitchFamily="34" charset="0"/>
                <a:ea typeface="Ubuntu"/>
                <a:cs typeface="Ubuntu"/>
                <a:sym typeface="Ubuntu"/>
              </a:rPr>
              <a:t> page of   </a:t>
            </a:r>
          </a:p>
          <a:p>
            <a:pPr lvl="0"/>
            <a:r>
              <a:rPr lang="en-US" sz="2500" b="1" dirty="0">
                <a:solidFill>
                  <a:srgbClr val="434343"/>
                </a:solidFill>
                <a:latin typeface="Corbel" panose="020B0503020204020204" pitchFamily="34" charset="0"/>
                <a:ea typeface="Ubuntu"/>
                <a:cs typeface="Ubuntu"/>
                <a:sym typeface="Ubuntu"/>
              </a:rPr>
              <a:t>	</a:t>
            </a:r>
            <a:r>
              <a:rPr lang="en-US" sz="2500" b="1" dirty="0" smtClean="0">
                <a:solidFill>
                  <a:srgbClr val="434343"/>
                </a:solidFill>
                <a:latin typeface="Corbel" panose="020B0503020204020204" pitchFamily="34" charset="0"/>
                <a:ea typeface="Ubuntu"/>
                <a:cs typeface="Ubuntu"/>
                <a:sym typeface="Ubuntu"/>
              </a:rPr>
              <a:t>         receive 91.5% of all click through traffic</a:t>
            </a:r>
            <a:endParaRPr lang="en" sz="2500" b="1" dirty="0" smtClean="0">
              <a:solidFill>
                <a:srgbClr val="434343"/>
              </a:solidFill>
              <a:latin typeface="Corbel" panose="020B0503020204020204" pitchFamily="34" charset="0"/>
              <a:ea typeface="Ubuntu"/>
              <a:cs typeface="Ubuntu"/>
              <a:sym typeface="Ubuntu"/>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638299"/>
            <a:ext cx="5167084" cy="34433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3803144"/>
            <a:ext cx="1447800" cy="539497"/>
          </a:xfrm>
          <a:prstGeom prst="rect">
            <a:avLst/>
          </a:prstGeom>
        </p:spPr>
      </p:pic>
      <p:sp>
        <p:nvSpPr>
          <p:cNvPr id="9" name="TextBox 8"/>
          <p:cNvSpPr txBox="1"/>
          <p:nvPr/>
        </p:nvSpPr>
        <p:spPr>
          <a:xfrm>
            <a:off x="685801" y="6062246"/>
            <a:ext cx="5699760" cy="338554"/>
          </a:xfrm>
          <a:prstGeom prst="rect">
            <a:avLst/>
          </a:prstGeom>
          <a:noFill/>
        </p:spPr>
        <p:txBody>
          <a:bodyPr wrap="square" rtlCol="0">
            <a:spAutoFit/>
          </a:bodyPr>
          <a:lstStyle/>
          <a:p>
            <a:r>
              <a:rPr lang="en-US" sz="800" dirty="0"/>
              <a:t>Source: BIA/Kelsey, User View Wave VII, March </a:t>
            </a:r>
            <a:r>
              <a:rPr lang="en-US" sz="800" dirty="0" smtClean="0"/>
              <a:t>2010 </a:t>
            </a:r>
          </a:p>
          <a:p>
            <a:r>
              <a:rPr lang="en-US" sz="800" dirty="0" smtClean="0"/>
              <a:t>Source: </a:t>
            </a:r>
            <a:r>
              <a:rPr lang="en-US" sz="800" dirty="0" err="1" smtClean="0"/>
              <a:t>Chitika</a:t>
            </a:r>
            <a:r>
              <a:rPr lang="en-US" sz="800" dirty="0" smtClean="0"/>
              <a:t>, The Value of Google Result Positioning, June 2013 </a:t>
            </a:r>
            <a:endParaRPr lang="en-US" sz="800" dirty="0"/>
          </a:p>
        </p:txBody>
      </p:sp>
    </p:spTree>
    <p:extLst>
      <p:ext uri="{BB962C8B-B14F-4D97-AF65-F5344CB8AC3E}">
        <p14:creationId xmlns:p14="http://schemas.microsoft.com/office/powerpoint/2010/main" val="231561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440" y="609600"/>
            <a:ext cx="7985760" cy="707886"/>
          </a:xfrm>
          <a:prstGeom prst="rect">
            <a:avLst/>
          </a:prstGeom>
          <a:noFill/>
        </p:spPr>
        <p:txBody>
          <a:bodyPr wrap="square" rtlCol="0">
            <a:spAutoFit/>
          </a:bodyPr>
          <a:lstStyle/>
          <a:p>
            <a:r>
              <a:rPr lang="en-US" sz="4000" b="1" dirty="0" smtClean="0">
                <a:solidFill>
                  <a:srgbClr val="B96314"/>
                </a:solidFill>
                <a:effectLst>
                  <a:outerShdw blurRad="38100" dist="38100" dir="2700000" algn="tl">
                    <a:srgbClr val="000000">
                      <a:alpha val="43137"/>
                    </a:srgbClr>
                  </a:outerShdw>
                </a:effectLst>
                <a:latin typeface="Corbel" panose="020B0503020204020204" pitchFamily="34" charset="0"/>
              </a:rPr>
              <a:t>Reviews &amp; Ratings</a:t>
            </a:r>
            <a:endParaRPr lang="en-US" sz="4000" b="1" dirty="0">
              <a:solidFill>
                <a:srgbClr val="B96314"/>
              </a:solidFill>
              <a:effectLst>
                <a:outerShdw blurRad="38100" dist="38100" dir="2700000" algn="tl">
                  <a:srgbClr val="000000">
                    <a:alpha val="43137"/>
                  </a:srgbClr>
                </a:outerShdw>
              </a:effectLst>
              <a:latin typeface="Corbel" panose="020B0503020204020204" pitchFamily="34" charset="0"/>
            </a:endParaRPr>
          </a:p>
        </p:txBody>
      </p:sp>
      <p:sp>
        <p:nvSpPr>
          <p:cNvPr id="5" name="TextBox 4"/>
          <p:cNvSpPr txBox="1"/>
          <p:nvPr/>
        </p:nvSpPr>
        <p:spPr>
          <a:xfrm>
            <a:off x="381000" y="1600200"/>
            <a:ext cx="8534400" cy="4693593"/>
          </a:xfrm>
          <a:prstGeom prst="rect">
            <a:avLst/>
          </a:prstGeom>
          <a:noFill/>
        </p:spPr>
        <p:txBody>
          <a:bodyPr wrap="square" rtlCol="0">
            <a:spAutoFit/>
          </a:bodyPr>
          <a:lstStyle/>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Having a positive online reputation is important to your business’ success.</a:t>
            </a:r>
          </a:p>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We provide you the tools to collect positive feedback from your clientele in the form of:</a:t>
            </a:r>
          </a:p>
          <a:p>
            <a:pPr marL="800100" lvl="1"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QR Codes</a:t>
            </a:r>
          </a:p>
          <a:p>
            <a:pPr marL="800100" lvl="1" indent="-342900">
              <a:buFont typeface="Arial" panose="020B0604020202020204" pitchFamily="34" charset="0"/>
              <a:buChar char="•"/>
            </a:pPr>
            <a:r>
              <a:rPr lang="en" sz="2500" b="1" dirty="0" smtClean="0">
                <a:solidFill>
                  <a:srgbClr val="434343"/>
                </a:solidFill>
                <a:latin typeface="Corbel" panose="020B0503020204020204" pitchFamily="34" charset="0"/>
                <a:sym typeface="Ubuntu"/>
              </a:rPr>
              <a:t>Survey Templates</a:t>
            </a:r>
          </a:p>
          <a:p>
            <a:pPr marL="800100" lvl="1" indent="-342900">
              <a:buFont typeface="Arial" panose="020B0604020202020204" pitchFamily="34" charset="0"/>
              <a:buChar char="•"/>
            </a:pPr>
            <a:r>
              <a:rPr lang="en" sz="2500" b="1" dirty="0" smtClean="0">
                <a:solidFill>
                  <a:srgbClr val="434343"/>
                </a:solidFill>
                <a:latin typeface="Corbel" panose="020B0503020204020204" pitchFamily="34" charset="0"/>
                <a:sym typeface="Ubuntu"/>
              </a:rPr>
              <a:t>Email </a:t>
            </a:r>
            <a:r>
              <a:rPr lang="en" sz="2500" b="1" dirty="0" smtClean="0">
                <a:solidFill>
                  <a:srgbClr val="434343"/>
                </a:solidFill>
                <a:latin typeface="Corbel" panose="020B0503020204020204" pitchFamily="34" charset="0"/>
                <a:sym typeface="Ubuntu"/>
              </a:rPr>
              <a:t>Surveys </a:t>
            </a:r>
            <a:r>
              <a:rPr lang="en" b="1" dirty="0" smtClean="0">
                <a:solidFill>
                  <a:srgbClr val="434343"/>
                </a:solidFill>
                <a:latin typeface="Corbel" panose="020B0503020204020204" pitchFamily="34" charset="0"/>
                <a:sym typeface="Ubuntu"/>
              </a:rPr>
              <a:t>(options available)</a:t>
            </a:r>
            <a:endParaRPr lang="en" b="1" dirty="0" smtClean="0">
              <a:solidFill>
                <a:srgbClr val="434343"/>
              </a:solidFill>
              <a:latin typeface="Corbel" panose="020B0503020204020204" pitchFamily="34" charset="0"/>
              <a:sym typeface="Ubuntu"/>
            </a:endParaRPr>
          </a:p>
          <a:p>
            <a:pPr lvl="1"/>
            <a:endParaRPr lang="en" sz="2500" b="1" dirty="0" smtClean="0">
              <a:solidFill>
                <a:srgbClr val="434343"/>
              </a:solidFill>
              <a:latin typeface="Corbel" panose="020B0503020204020204" pitchFamily="34" charset="0"/>
              <a:sym typeface="Ubuntu"/>
            </a:endParaRPr>
          </a:p>
          <a:p>
            <a:r>
              <a:rPr lang="en" sz="2600" b="1" dirty="0" smtClean="0">
                <a:solidFill>
                  <a:srgbClr val="434343"/>
                </a:solidFill>
                <a:latin typeface="Corbel" panose="020B0503020204020204" pitchFamily="34" charset="0"/>
                <a:sym typeface="Ubuntu"/>
              </a:rPr>
              <a:t>70% of online consumers consult reviews &amp; ratings before purchasing goods or services.</a:t>
            </a:r>
          </a:p>
          <a:p>
            <a:endParaRPr lang="en" sz="1000" b="1" dirty="0">
              <a:solidFill>
                <a:srgbClr val="434343"/>
              </a:solidFill>
              <a:latin typeface="Corbel" panose="020B0503020204020204" pitchFamily="34" charset="0"/>
              <a:sym typeface="Ubuntu"/>
            </a:endParaRPr>
          </a:p>
          <a:p>
            <a:endParaRPr lang="en" sz="1000" b="1" dirty="0" smtClean="0">
              <a:solidFill>
                <a:srgbClr val="434343"/>
              </a:solidFill>
              <a:latin typeface="Corbel" panose="020B0503020204020204" pitchFamily="34" charset="0"/>
              <a:sym typeface="Ubuntu"/>
            </a:endParaRPr>
          </a:p>
          <a:p>
            <a:pPr algn="ctr"/>
            <a:r>
              <a:rPr lang="en" sz="2700" b="1" i="1" dirty="0" smtClean="0">
                <a:solidFill>
                  <a:srgbClr val="434343"/>
                </a:solidFill>
                <a:latin typeface="Corbel" panose="020B0503020204020204" pitchFamily="34" charset="0"/>
                <a:sym typeface="Ubuntu"/>
              </a:rPr>
              <a:t>What does Stevens Worldwide affiliates look like online?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Tree>
    <p:extLst>
      <p:ext uri="{BB962C8B-B14F-4D97-AF65-F5344CB8AC3E}">
        <p14:creationId xmlns:p14="http://schemas.microsoft.com/office/powerpoint/2010/main" val="32488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440" y="609600"/>
            <a:ext cx="7985760" cy="707886"/>
          </a:xfrm>
          <a:prstGeom prst="rect">
            <a:avLst/>
          </a:prstGeom>
          <a:noFill/>
        </p:spPr>
        <p:txBody>
          <a:bodyPr wrap="square" rtlCol="0">
            <a:spAutoFit/>
          </a:bodyPr>
          <a:lstStyle/>
          <a:p>
            <a:r>
              <a:rPr lang="en-US" sz="4000" b="1" dirty="0" smtClean="0">
                <a:solidFill>
                  <a:srgbClr val="BB1B1B"/>
                </a:solidFill>
                <a:effectLst>
                  <a:outerShdw blurRad="38100" dist="38100" dir="2700000" algn="tl">
                    <a:srgbClr val="000000">
                      <a:alpha val="43137"/>
                    </a:srgbClr>
                  </a:outerShdw>
                </a:effectLst>
                <a:latin typeface="Corbel" panose="020B0503020204020204" pitchFamily="34" charset="0"/>
              </a:rPr>
              <a:t>Negative Removal</a:t>
            </a:r>
            <a:endParaRPr lang="en-US" sz="4000" b="1" dirty="0">
              <a:solidFill>
                <a:srgbClr val="BB1B1B"/>
              </a:solidFill>
              <a:effectLst>
                <a:outerShdw blurRad="38100" dist="38100" dir="2700000" algn="tl">
                  <a:srgbClr val="000000">
                    <a:alpha val="43137"/>
                  </a:srgbClr>
                </a:outerShdw>
              </a:effectLst>
              <a:latin typeface="Corbel" panose="020B0503020204020204" pitchFamily="34" charset="0"/>
            </a:endParaRPr>
          </a:p>
        </p:txBody>
      </p:sp>
      <p:sp>
        <p:nvSpPr>
          <p:cNvPr id="5" name="TextBox 4"/>
          <p:cNvSpPr txBox="1"/>
          <p:nvPr/>
        </p:nvSpPr>
        <p:spPr>
          <a:xfrm>
            <a:off x="472440" y="1600200"/>
            <a:ext cx="5166360" cy="3554819"/>
          </a:xfrm>
          <a:prstGeom prst="rect">
            <a:avLst/>
          </a:prstGeom>
          <a:noFill/>
        </p:spPr>
        <p:txBody>
          <a:bodyPr wrap="square" rtlCol="0">
            <a:spAutoFit/>
          </a:bodyPr>
          <a:lstStyle/>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Put a stop to negative content that is old, malicious, or defamatory found on review directory sites</a:t>
            </a:r>
          </a:p>
          <a:p>
            <a:pPr marL="342900" lvl="0" indent="-342900">
              <a:buFont typeface="Arial" panose="020B0604020202020204" pitchFamily="34" charset="0"/>
              <a:buChar char="•"/>
            </a:pPr>
            <a:endParaRPr lang="en" sz="2500" b="1" dirty="0" smtClean="0">
              <a:solidFill>
                <a:srgbClr val="434343"/>
              </a:solidFill>
              <a:latin typeface="Corbel" panose="020B0503020204020204" pitchFamily="34" charset="0"/>
              <a:ea typeface="Ubuntu"/>
              <a:cs typeface="Ubuntu"/>
              <a:sym typeface="Ubuntu"/>
            </a:endParaRPr>
          </a:p>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sym typeface="Ubuntu"/>
              </a:rPr>
              <a:t>Reputation Impression has an impressive success rate of being able to remove negative content from directory sites.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496" y="2209800"/>
            <a:ext cx="2593704" cy="2392680"/>
          </a:xfrm>
          <a:prstGeom prst="rect">
            <a:avLst/>
          </a:prstGeom>
        </p:spPr>
      </p:pic>
    </p:spTree>
    <p:extLst>
      <p:ext uri="{BB962C8B-B14F-4D97-AF65-F5344CB8AC3E}">
        <p14:creationId xmlns:p14="http://schemas.microsoft.com/office/powerpoint/2010/main" val="339399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440" y="609600"/>
            <a:ext cx="7985760" cy="707886"/>
          </a:xfrm>
          <a:prstGeom prst="rect">
            <a:avLst/>
          </a:prstGeom>
          <a:noFill/>
        </p:spPr>
        <p:txBody>
          <a:bodyPr wrap="square" rtlCol="0">
            <a:spAutoFit/>
          </a:bodyPr>
          <a:lstStyle/>
          <a:p>
            <a:r>
              <a:rPr lang="en-US" sz="4000" b="1" dirty="0" smtClean="0">
                <a:solidFill>
                  <a:srgbClr val="0575B4"/>
                </a:solidFill>
                <a:effectLst>
                  <a:outerShdw blurRad="38100" dist="38100" dir="2700000" algn="tl">
                    <a:srgbClr val="000000">
                      <a:alpha val="43137"/>
                    </a:srgbClr>
                  </a:outerShdw>
                </a:effectLst>
                <a:latin typeface="Corbel" panose="020B0503020204020204" pitchFamily="34" charset="0"/>
              </a:rPr>
              <a:t>Social Media</a:t>
            </a:r>
            <a:endParaRPr lang="en-US" sz="4000" b="1" dirty="0">
              <a:solidFill>
                <a:srgbClr val="0575B4"/>
              </a:solidFill>
              <a:effectLst>
                <a:outerShdw blurRad="38100" dist="38100" dir="2700000" algn="tl">
                  <a:srgbClr val="000000">
                    <a:alpha val="43137"/>
                  </a:srgbClr>
                </a:outerShdw>
              </a:effectLst>
              <a:latin typeface="Corbel" panose="020B0503020204020204" pitchFamily="34" charset="0"/>
            </a:endParaRPr>
          </a:p>
        </p:txBody>
      </p:sp>
      <p:sp>
        <p:nvSpPr>
          <p:cNvPr id="6" name="TextBox 5"/>
          <p:cNvSpPr txBox="1"/>
          <p:nvPr/>
        </p:nvSpPr>
        <p:spPr>
          <a:xfrm>
            <a:off x="472440" y="1600200"/>
            <a:ext cx="8061960" cy="1523494"/>
          </a:xfrm>
          <a:prstGeom prst="rect">
            <a:avLst/>
          </a:prstGeom>
          <a:noFill/>
        </p:spPr>
        <p:txBody>
          <a:bodyPr wrap="square" rtlCol="0">
            <a:spAutoFit/>
          </a:bodyPr>
          <a:lstStyle/>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We create your social media sites including: Facebook, Twitter, Google+ &amp; LinkedIn</a:t>
            </a:r>
          </a:p>
          <a:p>
            <a:pPr marL="342900" lvl="0" indent="-342900">
              <a:buFont typeface="Arial" panose="020B0604020202020204" pitchFamily="34" charset="0"/>
              <a:buChar char="•"/>
            </a:pPr>
            <a:r>
              <a:rPr lang="en" sz="2500" b="1" dirty="0" smtClean="0">
                <a:solidFill>
                  <a:srgbClr val="434343"/>
                </a:solidFill>
                <a:latin typeface="Corbel" panose="020B0503020204020204" pitchFamily="34" charset="0"/>
                <a:ea typeface="Ubuntu"/>
                <a:cs typeface="Ubuntu"/>
                <a:sym typeface="Ubuntu"/>
              </a:rPr>
              <a:t>We post content 4x per month to Facebook &amp; Google+</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0960"/>
            <a:ext cx="9144000" cy="457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900" y="3276600"/>
            <a:ext cx="2670580" cy="2133600"/>
          </a:xfrm>
          <a:prstGeom prst="rect">
            <a:avLst/>
          </a:prstGeom>
        </p:spPr>
      </p:pic>
      <p:sp>
        <p:nvSpPr>
          <p:cNvPr id="13" name="TextBox 12"/>
          <p:cNvSpPr txBox="1"/>
          <p:nvPr/>
        </p:nvSpPr>
        <p:spPr>
          <a:xfrm>
            <a:off x="609600" y="3357880"/>
            <a:ext cx="5181600" cy="2554545"/>
          </a:xfrm>
          <a:prstGeom prst="rect">
            <a:avLst/>
          </a:prstGeom>
          <a:noFill/>
        </p:spPr>
        <p:txBody>
          <a:bodyPr wrap="square" rtlCol="0">
            <a:spAutoFit/>
          </a:bodyPr>
          <a:lstStyle/>
          <a:p>
            <a:pPr lvl="0"/>
            <a:r>
              <a:rPr lang="en" sz="2000" b="1" dirty="0" smtClean="0">
                <a:solidFill>
                  <a:srgbClr val="434343"/>
                </a:solidFill>
                <a:latin typeface="Corbel" panose="020B0503020204020204" pitchFamily="34" charset="0"/>
                <a:ea typeface="Ubuntu"/>
                <a:cs typeface="Ubuntu"/>
                <a:sym typeface="Ubuntu"/>
              </a:rPr>
              <a:t>Facebook has more than </a:t>
            </a:r>
            <a:r>
              <a:rPr lang="en" sz="2000" b="1" i="1" dirty="0" smtClean="0">
                <a:solidFill>
                  <a:srgbClr val="434343"/>
                </a:solidFill>
                <a:latin typeface="Corbel" panose="020B0503020204020204" pitchFamily="34" charset="0"/>
                <a:ea typeface="Ubuntu"/>
                <a:cs typeface="Ubuntu"/>
                <a:sym typeface="Ubuntu"/>
              </a:rPr>
              <a:t>1 Billion </a:t>
            </a:r>
            <a:r>
              <a:rPr lang="en" sz="2000" b="1" dirty="0" smtClean="0">
                <a:solidFill>
                  <a:srgbClr val="434343"/>
                </a:solidFill>
                <a:latin typeface="Corbel" panose="020B0503020204020204" pitchFamily="34" charset="0"/>
                <a:ea typeface="Ubuntu"/>
                <a:cs typeface="Ubuntu"/>
                <a:sym typeface="Ubuntu"/>
              </a:rPr>
              <a:t>active users</a:t>
            </a:r>
          </a:p>
          <a:p>
            <a:pPr marL="342900" lvl="0" indent="-342900">
              <a:buFont typeface="Arial" panose="020B0604020202020204" pitchFamily="34" charset="0"/>
              <a:buChar char="•"/>
            </a:pPr>
            <a:endParaRPr lang="en" sz="1000" b="1" dirty="0" smtClean="0">
              <a:solidFill>
                <a:srgbClr val="434343"/>
              </a:solidFill>
              <a:latin typeface="Corbel" panose="020B0503020204020204" pitchFamily="34" charset="0"/>
              <a:ea typeface="Ubuntu"/>
              <a:cs typeface="Ubuntu"/>
              <a:sym typeface="Ubuntu"/>
            </a:endParaRPr>
          </a:p>
          <a:p>
            <a:pPr lvl="0"/>
            <a:r>
              <a:rPr lang="en" sz="2000" b="1" dirty="0" smtClean="0">
                <a:solidFill>
                  <a:srgbClr val="434343"/>
                </a:solidFill>
                <a:latin typeface="Corbel" panose="020B0503020204020204" pitchFamily="34" charset="0"/>
                <a:ea typeface="Ubuntu"/>
                <a:cs typeface="Ubuntu"/>
                <a:sym typeface="Ubuntu"/>
              </a:rPr>
              <a:t>Facebook recently updated to allow reviews &amp; ratings on business pages</a:t>
            </a:r>
          </a:p>
          <a:p>
            <a:pPr marL="342900" lvl="0" indent="-342900">
              <a:buFont typeface="Arial" panose="020B0604020202020204" pitchFamily="34" charset="0"/>
              <a:buChar char="•"/>
            </a:pPr>
            <a:endParaRPr lang="en" sz="1000" b="1" dirty="0" smtClean="0">
              <a:solidFill>
                <a:srgbClr val="434343"/>
              </a:solidFill>
              <a:latin typeface="Corbel" panose="020B0503020204020204" pitchFamily="34" charset="0"/>
              <a:ea typeface="Ubuntu"/>
              <a:cs typeface="Ubuntu"/>
              <a:sym typeface="Ubuntu"/>
            </a:endParaRPr>
          </a:p>
          <a:p>
            <a:pPr lvl="0"/>
            <a:r>
              <a:rPr lang="en" sz="2000" b="1" dirty="0" smtClean="0">
                <a:solidFill>
                  <a:srgbClr val="434343"/>
                </a:solidFill>
                <a:latin typeface="Corbel" panose="020B0503020204020204" pitchFamily="34" charset="0"/>
                <a:ea typeface="Ubuntu"/>
                <a:cs typeface="Ubuntu"/>
                <a:sym typeface="Ubuntu"/>
              </a:rPr>
              <a:t>21% of marketers say t</a:t>
            </a:r>
            <a:r>
              <a:rPr lang="en-US" sz="2000" b="1" dirty="0" smtClean="0">
                <a:solidFill>
                  <a:srgbClr val="434343"/>
                </a:solidFill>
                <a:latin typeface="Corbel" panose="020B0503020204020204" pitchFamily="34" charset="0"/>
                <a:ea typeface="Ubuntu"/>
                <a:cs typeface="Ubuntu"/>
                <a:sym typeface="Ubuntu"/>
              </a:rPr>
              <a:t>ha</a:t>
            </a:r>
            <a:r>
              <a:rPr lang="en" sz="2000" b="1" dirty="0" smtClean="0">
                <a:solidFill>
                  <a:srgbClr val="434343"/>
                </a:solidFill>
                <a:latin typeface="Corbel" panose="020B0503020204020204" pitchFamily="34" charset="0"/>
                <a:ea typeface="Ubuntu"/>
                <a:cs typeface="Ubuntu"/>
                <a:sym typeface="Ubuntu"/>
              </a:rPr>
              <a:t>t social media has become more important to their company in the past 6 months</a:t>
            </a:r>
          </a:p>
          <a:p>
            <a:endParaRPr lang="en-US" sz="2000" dirty="0"/>
          </a:p>
        </p:txBody>
      </p:sp>
    </p:spTree>
    <p:extLst>
      <p:ext uri="{BB962C8B-B14F-4D97-AF65-F5344CB8AC3E}">
        <p14:creationId xmlns:p14="http://schemas.microsoft.com/office/powerpoint/2010/main" val="2707254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3425</TotalTime>
  <Words>497</Words>
  <Application>Microsoft Office PowerPoint</Application>
  <PresentationFormat>On-screen Show (4:3)</PresentationFormat>
  <Paragraphs>56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root</cp:lastModifiedBy>
  <cp:revision>31</cp:revision>
  <dcterms:created xsi:type="dcterms:W3CDTF">2013-09-26T18:24:22Z</dcterms:created>
  <dcterms:modified xsi:type="dcterms:W3CDTF">2013-10-21T21:53:09Z</dcterms:modified>
</cp:coreProperties>
</file>